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86" r:id="rId3"/>
    <p:sldId id="290" r:id="rId4"/>
    <p:sldId id="287" r:id="rId5"/>
    <p:sldId id="291" r:id="rId6"/>
    <p:sldId id="292" r:id="rId7"/>
    <p:sldId id="279" r:id="rId8"/>
  </p:sldIdLst>
  <p:sldSz cx="9144000" cy="5143500" type="screen16x9"/>
  <p:notesSz cx="6858000" cy="9144000"/>
  <p:embeddedFontLst>
    <p:embeddedFont>
      <p:font typeface="Roboto Condensed" panose="020B0604020202020204" charset="0"/>
      <p:regular r:id="rId10"/>
      <p:bold r:id="rId11"/>
      <p:italic r:id="rId12"/>
      <p:boldItalic r:id="rId13"/>
    </p:embeddedFont>
    <p:embeddedFont>
      <p:font typeface="Roboto Condensed Light" panose="020B060402020202020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47BE63-55C8-4DFA-8840-4D877423FC92}">
  <a:tblStyle styleId="{1847BE63-55C8-4DFA-8840-4D877423FC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7394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2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17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15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89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55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20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19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▰"/>
              <a:defRPr sz="2000"/>
            </a:lvl1pPr>
            <a:lvl2pPr lvl="1">
              <a:spcBef>
                <a:spcPts val="0"/>
              </a:spcBef>
              <a:buSzPts val="2000"/>
              <a:buChar char="▻"/>
              <a:defRPr sz="2000"/>
            </a:lvl2pPr>
            <a:lvl3pPr lvl="2">
              <a:spcBef>
                <a:spcPts val="0"/>
              </a:spcBef>
              <a:buSzPts val="2000"/>
              <a:buChar char="▻"/>
              <a:defRPr sz="2000"/>
            </a:lvl3pPr>
            <a:lvl4pPr lvl="3">
              <a:spcBef>
                <a:spcPts val="0"/>
              </a:spcBef>
              <a:buSzPts val="2000"/>
              <a:buChar char="▻"/>
              <a:defRPr sz="2000"/>
            </a:lvl4pPr>
            <a:lvl5pPr lvl="4">
              <a:spcBef>
                <a:spcPts val="0"/>
              </a:spcBef>
              <a:buSzPts val="2000"/>
              <a:buChar char="▻"/>
              <a:defRPr sz="2000"/>
            </a:lvl5pPr>
            <a:lvl6pPr lvl="5">
              <a:spcBef>
                <a:spcPts val="0"/>
              </a:spcBef>
              <a:buSzPts val="2000"/>
              <a:buChar char="▻"/>
              <a:defRPr sz="2000"/>
            </a:lvl6pPr>
            <a:lvl7pPr lvl="6">
              <a:spcBef>
                <a:spcPts val="0"/>
              </a:spcBef>
              <a:buSzPts val="2000"/>
              <a:buChar char="▻"/>
              <a:defRPr sz="2000"/>
            </a:lvl7pPr>
            <a:lvl8pPr lvl="7">
              <a:spcBef>
                <a:spcPts val="0"/>
              </a:spcBef>
              <a:buSzPts val="2000"/>
              <a:buChar char="▻"/>
              <a:defRPr sz="2000"/>
            </a:lvl8pPr>
            <a:lvl9pPr lvl="8">
              <a:spcBef>
                <a:spcPts val="0"/>
              </a:spcBef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▰"/>
              <a:defRPr sz="2000"/>
            </a:lvl1pPr>
            <a:lvl2pPr lvl="1">
              <a:spcBef>
                <a:spcPts val="0"/>
              </a:spcBef>
              <a:buSzPts val="2000"/>
              <a:buChar char="▻"/>
              <a:defRPr sz="2000"/>
            </a:lvl2pPr>
            <a:lvl3pPr lvl="2">
              <a:spcBef>
                <a:spcPts val="0"/>
              </a:spcBef>
              <a:buSzPts val="2000"/>
              <a:buChar char="▻"/>
              <a:defRPr sz="2000"/>
            </a:lvl3pPr>
            <a:lvl4pPr lvl="3">
              <a:spcBef>
                <a:spcPts val="0"/>
              </a:spcBef>
              <a:buSzPts val="2000"/>
              <a:buChar char="▻"/>
              <a:defRPr sz="2000"/>
            </a:lvl4pPr>
            <a:lvl5pPr lvl="4">
              <a:spcBef>
                <a:spcPts val="0"/>
              </a:spcBef>
              <a:buSzPts val="2000"/>
              <a:buChar char="▻"/>
              <a:defRPr sz="2000"/>
            </a:lvl5pPr>
            <a:lvl6pPr lvl="5">
              <a:spcBef>
                <a:spcPts val="0"/>
              </a:spcBef>
              <a:buSzPts val="2000"/>
              <a:buChar char="▻"/>
              <a:defRPr sz="2000"/>
            </a:lvl6pPr>
            <a:lvl7pPr lvl="6">
              <a:spcBef>
                <a:spcPts val="0"/>
              </a:spcBef>
              <a:buSzPts val="2000"/>
              <a:buChar char="▻"/>
              <a:defRPr sz="2000"/>
            </a:lvl7pPr>
            <a:lvl8pPr lvl="7">
              <a:spcBef>
                <a:spcPts val="0"/>
              </a:spcBef>
              <a:buSzPts val="2000"/>
              <a:buChar char="▻"/>
              <a:defRPr sz="2000"/>
            </a:lvl8pPr>
            <a:lvl9pPr lvl="8">
              <a:spcBef>
                <a:spcPts val="0"/>
              </a:spcBef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9637" y="869699"/>
            <a:ext cx="6639337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21600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ПРОГРАМА ЗА СПОДЕЛЕНО ФИНАНСИРАНЕ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финансите и Министерство на младежта и спорта</a:t>
            </a:r>
            <a:endParaRPr lang="e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2" y="1994477"/>
            <a:ext cx="3631098" cy="2500266"/>
          </a:xfrm>
          <a:prstGeom prst="rect">
            <a:avLst/>
          </a:prstGeom>
        </p:spPr>
      </p:pic>
      <p:sp>
        <p:nvSpPr>
          <p:cNvPr id="7" name="Shape 191"/>
          <p:cNvSpPr txBox="1">
            <a:spLocks/>
          </p:cNvSpPr>
          <p:nvPr/>
        </p:nvSpPr>
        <p:spPr>
          <a:xfrm>
            <a:off x="885300" y="449474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9850">
              <a:buClr>
                <a:schemeClr val="dk1"/>
              </a:buClr>
              <a:buSzPts val="1100"/>
              <a:buFont typeface="Arial"/>
              <a:buNone/>
            </a:pPr>
            <a:endParaRPr lang="en-US" sz="1000" i="1" dirty="0" smtClean="0">
              <a:solidFill>
                <a:srgbClr val="3F5378"/>
              </a:solidFill>
            </a:endParaRPr>
          </a:p>
          <a:p>
            <a:endParaRPr lang="en-US" sz="1000" i="1" dirty="0">
              <a:solidFill>
                <a:srgbClr val="3F537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" y="17949"/>
            <a:ext cx="1037290" cy="1040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91" y="22575"/>
            <a:ext cx="1464366" cy="103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0" y="1321719"/>
            <a:ext cx="7460973" cy="369422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осигури 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разшири достъпната спортна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инфраструктура – финансово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подпомагане на изграждането и обновяването на спортни обекти – държавна и общинска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собственост;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повишат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активността 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практикуващи спортни дейности,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допринесе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подобряване на условията, допринасящи за здравословен начин 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живот;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bg-B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ангажира отговорността на бенефициентите;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bg-B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потърси кумулативен ефект от вложенията, като се добави собствен принос;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bg-BG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6" y="0"/>
            <a:ext cx="2279073" cy="1321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3550908"/>
            <a:ext cx="825642" cy="82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" y="-1567845"/>
            <a:ext cx="8880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БЕНЕФИЦИЕНТИ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814275" y="4691269"/>
            <a:ext cx="5168400" cy="4221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6" y="0"/>
            <a:ext cx="2279073" cy="1321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3550908"/>
            <a:ext cx="825642" cy="82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" y="-1567845"/>
            <a:ext cx="8880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13" y="1490870"/>
            <a:ext cx="793142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ведомства и общини</a:t>
            </a: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лицензирани </a:t>
            </a:r>
            <a:r>
              <a:rPr lang="bg-B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спортни федерации, стопанисващи държавна или общинска собственост</a:t>
            </a: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спортни </a:t>
            </a:r>
            <a:r>
              <a:rPr lang="bg-B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клубове, стопанисващи държавна или общинска </a:t>
            </a: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собственост;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бенефициентите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 да осигурят 50% от стойността на проекта за своя сметка посредством лични средства, привлечени средства от други държавни органи или общини, финансови и/или нефинансови институции</a:t>
            </a:r>
            <a:endParaRPr lang="bg-BG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 </a:t>
            </a:r>
            <a: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кандидатстване на обединения от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посочените;</a:t>
            </a:r>
            <a:endParaRPr lang="bg-BG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814275" y="4691269"/>
            <a:ext cx="5168400" cy="4221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6" y="0"/>
            <a:ext cx="2279073" cy="1321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3550908"/>
            <a:ext cx="825642" cy="82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" y="-1567845"/>
            <a:ext cx="8880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87" y="1635853"/>
            <a:ext cx="718877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ползватели </a:t>
            </a: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обекта – брой;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олзватели на обекта – деца;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бща стойност на проектното предложение;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реметраене на проекта;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орма на осигурено </a:t>
            </a:r>
            <a:r>
              <a:rPr lang="bg-BG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самоучастие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 оценка на 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приоритизирането;</a:t>
            </a:r>
          </a:p>
          <a:p>
            <a:pPr marL="457200" lvl="1" algn="just">
              <a:lnSpc>
                <a:spcPct val="115000"/>
              </a:lnSpc>
            </a:pPr>
            <a:endParaRPr lang="bg-BG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bg-BG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814275" y="4691269"/>
            <a:ext cx="5168400" cy="4221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6" y="0"/>
            <a:ext cx="2279073" cy="1321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3550908"/>
            <a:ext cx="825642" cy="82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" y="-1567845"/>
            <a:ext cx="8880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455" y="1635853"/>
            <a:ext cx="7841276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допустими обекти – с характер на инфраструктура за спорт по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физическото възпитание и спорта</a:t>
            </a: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изпълнители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СМР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спазващи законодателството и  избрани след прозрачни процедури;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подаване и разглеждане на проектните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подложения;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гаранции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изпълнение;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устойчивост 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инвестицията;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отчетност </a:t>
            </a:r>
            <a:r>
              <a:rPr lang="bg-B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bg-B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контрол;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всички необходими формуляри за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кандидатстване;</a:t>
            </a:r>
            <a:endParaRPr lang="bg-BG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</a:pPr>
            <a:endParaRPr lang="bg-BG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bg-BG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СРОКОВЕ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814275" y="4691269"/>
            <a:ext cx="5168400" cy="4221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6" y="0"/>
            <a:ext cx="2279073" cy="1321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3550908"/>
            <a:ext cx="825642" cy="82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" y="-1567845"/>
            <a:ext cx="8880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prstClr val="black"/>
              </a:buClr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031" y="1762539"/>
            <a:ext cx="7057325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30.11.2023 г. – срок за подаване на проектни предложения към ММС;</a:t>
            </a:r>
          </a:p>
          <a:p>
            <a:pPr marL="457200" lvl="1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30.06.2025 г. – 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 за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приключване на всички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и въвеждане в експлоатация на обектите;</a:t>
            </a:r>
          </a:p>
          <a:p>
            <a:pPr marL="457200" lvl="1" algn="ctr">
              <a:lnSpc>
                <a:spcPct val="115000"/>
              </a:lnSpc>
            </a:pP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</a:pPr>
            <a:endParaRPr lang="bg-BG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grpSp>
        <p:nvGrpSpPr>
          <p:cNvPr id="505" name="Shape 505"/>
          <p:cNvGrpSpPr/>
          <p:nvPr/>
        </p:nvGrpSpPr>
        <p:grpSpPr>
          <a:xfrm>
            <a:off x="8077200" y="3619215"/>
            <a:ext cx="698074" cy="65675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8" y="1679573"/>
            <a:ext cx="1921564" cy="1805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30" y="1366565"/>
            <a:ext cx="3413686" cy="2403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263</Words>
  <Application>Microsoft Office PowerPoint</Application>
  <PresentationFormat>On-screen Show (16:9)</PresentationFormat>
  <Paragraphs>111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 Condensed</vt:lpstr>
      <vt:lpstr>Arial</vt:lpstr>
      <vt:lpstr>Wingdings</vt:lpstr>
      <vt:lpstr>Roboto Condensed Light</vt:lpstr>
      <vt:lpstr>Times New Roman</vt:lpstr>
      <vt:lpstr>Calibri</vt:lpstr>
      <vt:lpstr>Arvo</vt:lpstr>
      <vt:lpstr>Salerio template</vt:lpstr>
      <vt:lpstr> НАЦИОНАЛНА ПРОГРАМА ЗА СПОДЕЛЕНО ФИНАНСИРАНЕ НА СПОРТНИ ОБЕКТИ  Министерство на финансите и Министерство на младежта и спорта</vt:lpstr>
      <vt:lpstr>ЦЕЛ</vt:lpstr>
      <vt:lpstr>БЕНЕФИЦИЕНТИ</vt:lpstr>
      <vt:lpstr>МЕТОДИКА</vt:lpstr>
      <vt:lpstr>ЕЛЕМЕНТИ</vt:lpstr>
      <vt:lpstr>СРОКОВЕ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 финансите</dc:title>
  <dc:creator>Веселина Скумова</dc:creator>
  <cp:lastModifiedBy>Екатерина Антова</cp:lastModifiedBy>
  <cp:revision>35</cp:revision>
  <dcterms:modified xsi:type="dcterms:W3CDTF">2023-10-24T14:10:01Z</dcterms:modified>
</cp:coreProperties>
</file>